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71" r:id="rId2"/>
    <p:sldId id="275" r:id="rId3"/>
    <p:sldId id="263" r:id="rId4"/>
    <p:sldId id="264" r:id="rId5"/>
    <p:sldId id="265" r:id="rId6"/>
    <p:sldId id="267" r:id="rId7"/>
    <p:sldId id="266" r:id="rId8"/>
    <p:sldId id="268" r:id="rId9"/>
    <p:sldId id="269" r:id="rId10"/>
    <p:sldId id="270" r:id="rId11"/>
    <p:sldId id="262" r:id="rId12"/>
    <p:sldId id="257" r:id="rId13"/>
    <p:sldId id="260" r:id="rId14"/>
    <p:sldId id="258" r:id="rId15"/>
    <p:sldId id="26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685" autoAdjust="0"/>
  </p:normalViewPr>
  <p:slideViewPr>
    <p:cSldViewPr snapToGrid="0">
      <p:cViewPr varScale="1">
        <p:scale>
          <a:sx n="58" d="100"/>
          <a:sy n="58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15A81-C1E3-40BD-AFF9-D6B997CCE6C8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74530-F949-45CD-B50E-8BCEDB7F6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58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416F6-4C6C-4662-8924-1DAA87FF0DA7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023B9-E5AF-4AC7-8CF3-96D81D478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1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Spoken (not useful</a:t>
            </a:r>
            <a:r>
              <a:rPr lang="en-US" baseline="0" dirty="0" smtClean="0"/>
              <a:t> for reading)</a:t>
            </a: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Yes! Very common, used with many different technical terms</a:t>
            </a:r>
          </a:p>
          <a:p>
            <a:pPr marL="228600" indent="-228600">
              <a:buAutoNum type="arabicParenR"/>
            </a:pPr>
            <a:r>
              <a:rPr lang="en-US" dirty="0" smtClean="0"/>
              <a:t>A technical term, will be taught</a:t>
            </a:r>
            <a:r>
              <a:rPr lang="en-US" baseline="0" dirty="0" smtClean="0"/>
              <a:t> by the engineering teacher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Same as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023B9-E5AF-4AC7-8CF3-96D81D4781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22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28600" indent="-228600">
              <a:buFont typeface="Courier New" panose="02070309020205020404" pitchFamily="49" charset="0"/>
              <a:buChar char="o"/>
            </a:pPr>
            <a:r>
              <a:rPr lang="en-US" sz="1200" dirty="0" smtClean="0"/>
              <a:t>Student reading level low </a:t>
            </a:r>
            <a:r>
              <a:rPr lang="en-US" dirty="0" smtClean="0"/>
              <a:t>(Ward, 2009)</a:t>
            </a:r>
          </a:p>
          <a:p>
            <a:pPr marL="228600" indent="-228600">
              <a:buFont typeface="Courier New" panose="02070309020205020404" pitchFamily="49" charset="0"/>
              <a:buChar char="o"/>
            </a:pPr>
            <a:endParaRPr lang="en-US" sz="1200" dirty="0" smtClean="0"/>
          </a:p>
          <a:p>
            <a:pPr marL="228600" indent="-228600">
              <a:buFont typeface="Courier New" panose="02070309020205020404" pitchFamily="49" charset="0"/>
              <a:buChar char="o"/>
            </a:pPr>
            <a:r>
              <a:rPr lang="en-US" sz="1200" dirty="0" smtClean="0"/>
              <a:t>Needed to know what words and Multi-Word Units (MWU) students encounter </a:t>
            </a:r>
            <a:r>
              <a:rPr lang="en-US" dirty="0" smtClean="0"/>
              <a:t>(Nation, 2001)</a:t>
            </a:r>
          </a:p>
          <a:p>
            <a:pPr marL="228600" indent="-228600">
              <a:buFont typeface="Courier New" panose="02070309020205020404" pitchFamily="49" charset="0"/>
              <a:buChar char="o"/>
            </a:pPr>
            <a:endParaRPr lang="en-US" sz="1200" dirty="0" smtClean="0"/>
          </a:p>
          <a:p>
            <a:pPr marL="228600" indent="-228600">
              <a:buFont typeface="Courier New" panose="02070309020205020404" pitchFamily="49" charset="0"/>
              <a:buChar char="o"/>
            </a:pPr>
            <a:r>
              <a:rPr lang="en-US" sz="1200" dirty="0" smtClean="0"/>
              <a:t>Needed to expose students to words multiple times </a:t>
            </a:r>
            <a:r>
              <a:rPr lang="en-US" dirty="0" smtClean="0"/>
              <a:t>(</a:t>
            </a:r>
            <a:r>
              <a:rPr lang="en-US" dirty="0" err="1" smtClean="0"/>
              <a:t>Tinkham</a:t>
            </a:r>
            <a:r>
              <a:rPr lang="en-US" dirty="0" smtClean="0"/>
              <a:t>, 1993; Stahl, S., &amp; Fairbanks, M., 1986)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023B9-E5AF-4AC7-8CF3-96D81D4781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01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Can be</a:t>
            </a:r>
            <a:r>
              <a:rPr lang="en-US" baseline="0" dirty="0" smtClean="0"/>
              <a:t> used at home to supplement teacher’s instruction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Can be used in class to review/re-</a:t>
            </a:r>
            <a:r>
              <a:rPr lang="en-US" baseline="0" dirty="0" err="1" smtClean="0"/>
              <a:t>inforce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023B9-E5AF-4AC7-8CF3-96D81D4781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7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03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4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8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0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97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4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5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8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6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432E212-5D12-4AC1-8D51-462B3E7F350C}" type="datetimeFigureOut">
              <a:rPr lang="en-US" smtClean="0"/>
              <a:t>13/11/20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D1772B-690A-4A83-A28F-83F8B006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8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rs2.kmutt.ac.th/ceem/asiacall201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rs2.kmutt.ac.th/cee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49400" y="756437"/>
            <a:ext cx="5829300" cy="14630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Interactive web-based learning of corpus-generated phrases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33399" y="5179060"/>
            <a:ext cx="7861300" cy="146304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 smtClean="0"/>
              <a:t>Dougal</a:t>
            </a:r>
            <a:r>
              <a:rPr lang="en-US" sz="2400" dirty="0" smtClean="0"/>
              <a:t> Graham – dougal.gra@kmutt.ac.th</a:t>
            </a:r>
          </a:p>
          <a:p>
            <a:pPr algn="ctr"/>
            <a:r>
              <a:rPr lang="en-US" sz="2400" dirty="0" smtClean="0"/>
              <a:t>Chris </a:t>
            </a:r>
            <a:r>
              <a:rPr lang="en-US" sz="2400" dirty="0" err="1" smtClean="0"/>
              <a:t>Osment</a:t>
            </a:r>
            <a:r>
              <a:rPr lang="en-US" sz="2400" dirty="0" smtClean="0"/>
              <a:t> – christopher.osm@kmutt.ac.th</a:t>
            </a:r>
          </a:p>
          <a:p>
            <a:pPr algn="ctr"/>
            <a:r>
              <a:rPr lang="en-US" sz="2400" dirty="0" smtClean="0"/>
              <a:t>Presentation Download: </a:t>
            </a:r>
            <a:r>
              <a:rPr lang="en-US" sz="2400" dirty="0">
                <a:hlinkClick r:id="rId2"/>
              </a:rPr>
              <a:t>http://crs2.kmutt.ac.th/ceem/asiacall2013</a:t>
            </a:r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4410" y="3165868"/>
            <a:ext cx="6639279" cy="15240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/>
              <a:t>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orpus-driven</a:t>
            </a:r>
            <a:r>
              <a:rPr lang="en-US" sz="2800" dirty="0" smtClean="0"/>
              <a:t> </a:t>
            </a:r>
            <a:r>
              <a:rPr lang="en-US" sz="2800" b="1" dirty="0" smtClean="0"/>
              <a:t>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ngineering</a:t>
            </a:r>
            <a:r>
              <a:rPr lang="en-US" sz="2800" b="1" dirty="0"/>
              <a:t> 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nglish</a:t>
            </a:r>
            <a:r>
              <a:rPr lang="en-US" sz="2800" dirty="0" smtClean="0"/>
              <a:t> </a:t>
            </a:r>
            <a:r>
              <a:rPr lang="en-US" sz="2800" b="1" dirty="0" smtClean="0"/>
              <a:t>M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aterials</a:t>
            </a:r>
          </a:p>
          <a:p>
            <a:pPr algn="ctr"/>
            <a:r>
              <a:rPr lang="en-US" sz="2800" dirty="0" smtClean="0"/>
              <a:t>CEEM</a:t>
            </a:r>
          </a:p>
        </p:txBody>
      </p:sp>
    </p:spTree>
    <p:extLst>
      <p:ext uri="{BB962C8B-B14F-4D97-AF65-F5344CB8AC3E}">
        <p14:creationId xmlns:p14="http://schemas.microsoft.com/office/powerpoint/2010/main" val="188499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CEEM Objectives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 smtClean="0"/>
              <a:t>Get students using it repeatedly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 smtClean="0"/>
              <a:t>Resource for teachers 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 smtClean="0"/>
              <a:t>Potential resource for researchers (</a:t>
            </a:r>
            <a:r>
              <a:rPr lang="en-US" sz="2800" i="1" dirty="0" smtClean="0"/>
              <a:t>we hope</a:t>
            </a:r>
            <a:r>
              <a:rPr lang="en-US" sz="2800" dirty="0" smtClean="0"/>
              <a:t>)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 smtClean="0"/>
              <a:t>Ongoing work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/>
              <a:t>Encourages contributions from </a:t>
            </a:r>
            <a:r>
              <a:rPr lang="en-US" sz="2800" dirty="0" smtClean="0"/>
              <a:t>others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76099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CEEM is available at:</a:t>
            </a:r>
            <a:br>
              <a:rPr lang="en-US" sz="3600" dirty="0" smtClean="0"/>
            </a:br>
            <a:r>
              <a:rPr lang="en-US" sz="3600" dirty="0" smtClean="0">
                <a:hlinkClick r:id="rId2"/>
              </a:rPr>
              <a:t>http://crs2.kmutt.ac.th/ceem</a:t>
            </a:r>
            <a:endParaRPr lang="en-US" sz="3600" dirty="0" smtClean="0"/>
          </a:p>
          <a:p>
            <a:pPr marL="457200" indent="-457200">
              <a:buFont typeface="+mj-lt"/>
              <a:buAutoNum type="arabicPeriod"/>
            </a:pPr>
            <a:endParaRPr lang="en-US" sz="3600" dirty="0"/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If you have a mobile device… play along</a:t>
            </a:r>
          </a:p>
        </p:txBody>
      </p:sp>
    </p:spTree>
    <p:extLst>
      <p:ext uri="{BB962C8B-B14F-4D97-AF65-F5344CB8AC3E}">
        <p14:creationId xmlns:p14="http://schemas.microsoft.com/office/powerpoint/2010/main" val="21876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Type 1 -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Sight words (Word Automaticity)</a:t>
            </a:r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Hangman (Recognition of MWUs)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3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Repeated exposure, active, scored</a:t>
            </a:r>
          </a:p>
        </p:txBody>
      </p:sp>
    </p:spTree>
    <p:extLst>
      <p:ext uri="{BB962C8B-B14F-4D97-AF65-F5344CB8AC3E}">
        <p14:creationId xmlns:p14="http://schemas.microsoft.com/office/powerpoint/2010/main" val="58940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Type 2 -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/>
              <a:t> Automated Interactive Online DDL</a:t>
            </a:r>
          </a:p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Spontaneous generation of exercises</a:t>
            </a:r>
          </a:p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Scaffolding</a:t>
            </a:r>
          </a:p>
          <a:p>
            <a:pPr marL="585216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Induction</a:t>
            </a:r>
          </a:p>
          <a:p>
            <a:pPr marL="585216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 Explicit </a:t>
            </a:r>
            <a:r>
              <a:rPr lang="en-US" sz="2400" dirty="0" smtClean="0"/>
              <a:t>support</a:t>
            </a:r>
            <a:endParaRPr lang="en-US" sz="2400" dirty="0"/>
          </a:p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/>
              <a:t> Form</a:t>
            </a:r>
            <a:r>
              <a:rPr lang="en-US" sz="3200" dirty="0"/>
              <a:t>, meaning, </a:t>
            </a:r>
            <a:r>
              <a:rPr lang="en-US" sz="3200" dirty="0" smtClean="0"/>
              <a:t>usage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167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09800"/>
            <a:ext cx="7290055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/>
              <a:t> Introductory exercises + Readings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/>
              <a:t> More exercises for more phrases and words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/>
              <a:t> Address multiple forms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/>
              <a:t> IT/Science focused materials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/>
              <a:t> Graphics &amp; Animations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/>
              <a:t> User accounts with tracked scoring and statistics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37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 smtClean="0"/>
              <a:t> Supplementary</a:t>
            </a:r>
          </a:p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Website works in concert with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 Paper-based materials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 Teacher support</a:t>
            </a:r>
          </a:p>
          <a:p>
            <a:pPr marL="292100" indent="-2921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 smtClean="0"/>
              <a:t>More words and phrases coming throughout 2014</a:t>
            </a:r>
          </a:p>
          <a:p>
            <a:pPr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Please try it and give feedback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151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084832"/>
            <a:ext cx="7677404" cy="4224528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None/>
            </a:pPr>
            <a:r>
              <a:rPr lang="en-US" sz="1800" dirty="0" err="1"/>
              <a:t>Carrell</a:t>
            </a:r>
            <a:r>
              <a:rPr lang="en-US" sz="1800" dirty="0"/>
              <a:t>, P., &amp; </a:t>
            </a:r>
            <a:r>
              <a:rPr lang="en-US" sz="1800" dirty="0" err="1"/>
              <a:t>Grabe</a:t>
            </a:r>
            <a:r>
              <a:rPr lang="en-US" sz="1800" dirty="0"/>
              <a:t>, W. (2002). Reading. In </a:t>
            </a:r>
            <a:r>
              <a:rPr lang="en-US" sz="1800" i="1" dirty="0"/>
              <a:t>An Introduction to Applied Linguistics</a:t>
            </a:r>
            <a:r>
              <a:rPr lang="en-US" sz="1800" dirty="0"/>
              <a:t> (pp. 233-250). New York: Hodder Arnold.</a:t>
            </a:r>
          </a:p>
          <a:p>
            <a:pPr marL="342900" indent="-342900">
              <a:lnSpc>
                <a:spcPct val="120000"/>
              </a:lnSpc>
              <a:buNone/>
            </a:pPr>
            <a:r>
              <a:rPr lang="en-US" sz="1800" dirty="0" err="1"/>
              <a:t>Coxhead</a:t>
            </a:r>
            <a:r>
              <a:rPr lang="en-US" sz="1800" dirty="0"/>
              <a:t>, A. (2013, 10 25). </a:t>
            </a:r>
            <a:r>
              <a:rPr lang="en-US" sz="1800" i="1" dirty="0"/>
              <a:t>The Academic Word List</a:t>
            </a:r>
            <a:r>
              <a:rPr lang="en-US" sz="1800" dirty="0"/>
              <a:t>. Retrieved from School of Applied Linguistics and Language </a:t>
            </a:r>
            <a:r>
              <a:rPr lang="en-US" sz="1800" dirty="0" smtClean="0"/>
              <a:t>Studies, Victoria </a:t>
            </a:r>
            <a:r>
              <a:rPr lang="en-US" sz="1800" dirty="0"/>
              <a:t>University of Wellington: http://www.victoria.ac.nz/lals/resources/academicwordlist/information/corpus</a:t>
            </a:r>
          </a:p>
          <a:p>
            <a:pPr marL="342900" indent="-342900">
              <a:lnSpc>
                <a:spcPct val="120000"/>
              </a:lnSpc>
              <a:buNone/>
            </a:pPr>
            <a:r>
              <a:rPr lang="en-US" sz="1800" dirty="0" err="1"/>
              <a:t>Craik</a:t>
            </a:r>
            <a:r>
              <a:rPr lang="en-US" sz="1800" dirty="0"/>
              <a:t>, F., &amp; E., T. (1975). Depth of processing and the retention of words in episodic memory. </a:t>
            </a:r>
            <a:r>
              <a:rPr lang="en-US" sz="1800" i="1" dirty="0"/>
              <a:t>Journal of Experimental Psychology</a:t>
            </a:r>
            <a:r>
              <a:rPr lang="en-US" sz="1800" dirty="0"/>
              <a:t>, 268-294</a:t>
            </a:r>
            <a:r>
              <a:rPr lang="en-US" sz="1800" dirty="0" smtClean="0"/>
              <a:t>.</a:t>
            </a:r>
          </a:p>
          <a:p>
            <a:pPr marL="342900" indent="-342900">
              <a:lnSpc>
                <a:spcPct val="120000"/>
              </a:lnSpc>
              <a:buNone/>
            </a:pPr>
            <a:r>
              <a:rPr lang="en-US" sz="1800" dirty="0" smtClean="0"/>
              <a:t>Cross, D., 1997. A Practical Handbook of Language Teaching. Long, </a:t>
            </a:r>
            <a:r>
              <a:rPr lang="en-US" sz="1800" dirty="0" err="1" smtClean="0"/>
              <a:t>Cassell</a:t>
            </a:r>
            <a:r>
              <a:rPr lang="en-US" sz="1800" dirty="0" smtClean="0"/>
              <a:t>.</a:t>
            </a:r>
            <a:endParaRPr lang="en-US" sz="1800" dirty="0"/>
          </a:p>
          <a:p>
            <a:pPr marL="342900" indent="-342900">
              <a:lnSpc>
                <a:spcPct val="120000"/>
              </a:lnSpc>
              <a:buNone/>
            </a:pPr>
            <a:r>
              <a:rPr lang="en-US" sz="1800" dirty="0"/>
              <a:t>Nation, I. (2001). </a:t>
            </a:r>
            <a:r>
              <a:rPr lang="en-US" sz="1800" i="1" dirty="0"/>
              <a:t>Learning Vocabulary in Another Language.</a:t>
            </a:r>
            <a:r>
              <a:rPr lang="en-US" sz="1800" dirty="0"/>
              <a:t> Cambridge: Cambridge University Press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06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749300"/>
            <a:ext cx="7290055" cy="5560060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20000"/>
              </a:lnSpc>
              <a:buNone/>
            </a:pPr>
            <a:r>
              <a:rPr lang="en-US" dirty="0" smtClean="0"/>
              <a:t>O’Keeffe</a:t>
            </a:r>
            <a:r>
              <a:rPr lang="en-US" dirty="0"/>
              <a:t>, A., McCarthy, M., &amp; Carter, R. (2007). </a:t>
            </a:r>
            <a:r>
              <a:rPr lang="en-US" i="1" dirty="0"/>
              <a:t>From Corpus to Classroom, Language Use and Language Teaching</a:t>
            </a:r>
            <a:r>
              <a:rPr lang="en-US" dirty="0"/>
              <a:t>. United Kingdom: Cambridge University Press.</a:t>
            </a:r>
          </a:p>
          <a:p>
            <a:pPr marL="342900" indent="-342900">
              <a:buNone/>
            </a:pPr>
            <a:r>
              <a:rPr lang="en-US" dirty="0" smtClean="0"/>
              <a:t>Simpson-</a:t>
            </a:r>
            <a:r>
              <a:rPr lang="en-US" dirty="0" err="1" smtClean="0"/>
              <a:t>Vlach</a:t>
            </a:r>
            <a:r>
              <a:rPr lang="en-US" dirty="0"/>
              <a:t>, R., &amp; Ellis, N. C. (2010). An Academic Formulas List: New Methods in Phraseology Research. </a:t>
            </a:r>
            <a:r>
              <a:rPr lang="en-US" i="1" dirty="0"/>
              <a:t>Applied Linguistics</a:t>
            </a:r>
            <a:r>
              <a:rPr lang="en-US" dirty="0"/>
              <a:t>, 487-512.</a:t>
            </a:r>
          </a:p>
          <a:p>
            <a:pPr marL="342900" indent="-342900">
              <a:buNone/>
            </a:pPr>
            <a:r>
              <a:rPr lang="en-US" dirty="0" smtClean="0"/>
              <a:t>Stahl</a:t>
            </a:r>
            <a:r>
              <a:rPr lang="en-US" dirty="0"/>
              <a:t>, S., &amp; Fairbanks, M. (1986). The effects of vocabulary instruction: a model-based meta-analysis. </a:t>
            </a:r>
            <a:r>
              <a:rPr lang="en-US" i="1" dirty="0"/>
              <a:t>Review of Educational Research</a:t>
            </a:r>
            <a:r>
              <a:rPr lang="en-US" dirty="0"/>
              <a:t>, 72-110.</a:t>
            </a:r>
          </a:p>
          <a:p>
            <a:pPr marL="342900" indent="-342900">
              <a:buNone/>
            </a:pPr>
            <a:r>
              <a:rPr lang="en-US" dirty="0" err="1"/>
              <a:t>Tinkham</a:t>
            </a:r>
            <a:r>
              <a:rPr lang="en-US" dirty="0"/>
              <a:t>, T. (1993). The effects of semantic and thematic clustering on the learning of second language vocabulary. </a:t>
            </a:r>
            <a:r>
              <a:rPr lang="en-US" i="1" dirty="0"/>
              <a:t>System</a:t>
            </a:r>
            <a:r>
              <a:rPr lang="en-US" dirty="0"/>
              <a:t>, 371-380.</a:t>
            </a:r>
          </a:p>
          <a:p>
            <a:pPr marL="342900" indent="-342900">
              <a:buNone/>
            </a:pPr>
            <a:r>
              <a:rPr lang="en-US" dirty="0"/>
              <a:t>Todd, R. W. (2001). Induction from self-selected concordances and self-correction. </a:t>
            </a:r>
            <a:r>
              <a:rPr lang="en-US" i="1" dirty="0"/>
              <a:t>System</a:t>
            </a:r>
            <a:r>
              <a:rPr lang="en-US" dirty="0"/>
              <a:t>, </a:t>
            </a:r>
            <a:r>
              <a:rPr lang="en-US" i="1" dirty="0"/>
              <a:t>29</a:t>
            </a:r>
            <a:r>
              <a:rPr lang="en-US" dirty="0"/>
              <a:t>(1), 91–102. </a:t>
            </a:r>
            <a:r>
              <a:rPr lang="en-US" dirty="0" err="1"/>
              <a:t>doi</a:t>
            </a:r>
            <a:r>
              <a:rPr lang="en-US" dirty="0"/>
              <a:t>: 10.1016/S0346-251X(00)00047-6</a:t>
            </a:r>
          </a:p>
          <a:p>
            <a:pPr marL="342900" indent="-342900">
              <a:buNone/>
            </a:pPr>
            <a:r>
              <a:rPr lang="en-US" dirty="0"/>
              <a:t>Ward, J. (2009). A basic engineering English word list for less proficient foundation engineering undergraduates. </a:t>
            </a:r>
            <a:r>
              <a:rPr lang="en-US" i="1" dirty="0"/>
              <a:t>English for Specific Purposes</a:t>
            </a:r>
            <a:r>
              <a:rPr lang="en-US" dirty="0"/>
              <a:t>, 170-182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Which phrase would you choose to teach to university Engineering students?</a:t>
            </a:r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to figure out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is defined as 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 bipartite graph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take a look at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08218" y="3956858"/>
            <a:ext cx="1596044" cy="681644"/>
          </a:xfrm>
          <a:prstGeom prst="straightConnector1">
            <a:avLst/>
          </a:prstGeom>
          <a:ln w="254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3658" y="4788131"/>
            <a:ext cx="2211185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6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was the motivation for this project?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499604" cy="4023360"/>
          </a:xfrm>
        </p:spPr>
        <p:txBody>
          <a:bodyPr/>
          <a:lstStyle/>
          <a:p>
            <a:pPr marL="685800" lvl="2" indent="0" algn="ctr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Two factors:</a:t>
            </a:r>
            <a:r>
              <a:rPr lang="en-US" dirty="0" smtClean="0"/>
              <a:t>	</a:t>
            </a:r>
          </a:p>
          <a:p>
            <a:pPr marL="685800" lvl="2" indent="0">
              <a:buNone/>
            </a:pPr>
            <a:endParaRPr lang="en-US" sz="2400" dirty="0"/>
          </a:p>
          <a:p>
            <a:pPr marL="555625" lvl="2" indent="-514350">
              <a:buFont typeface="+mj-lt"/>
              <a:buAutoNum type="arabicPeriod"/>
            </a:pPr>
            <a:r>
              <a:rPr lang="en-US" sz="2800" dirty="0"/>
              <a:t>Students ability to read far below </a:t>
            </a:r>
            <a:r>
              <a:rPr lang="en-US" sz="2800" dirty="0" smtClean="0"/>
              <a:t>requirements</a:t>
            </a:r>
          </a:p>
          <a:p>
            <a:pPr marL="555625" lvl="2" indent="-514350">
              <a:buFont typeface="+mj-lt"/>
              <a:buAutoNum type="arabicPeriod"/>
            </a:pPr>
            <a:endParaRPr lang="en-US" sz="2800" dirty="0" smtClean="0"/>
          </a:p>
          <a:p>
            <a:pPr marL="555625" lvl="2" indent="-514350">
              <a:buFont typeface="+mj-lt"/>
              <a:buAutoNum type="arabicPeriod"/>
            </a:pPr>
            <a:r>
              <a:rPr lang="en-US" sz="2800" dirty="0" smtClean="0"/>
              <a:t>Teachers’ choices often didn’t reflect students’ needs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5281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28600" indent="-228600">
              <a:buFont typeface="Courier New" panose="02070309020205020404" pitchFamily="49" charset="0"/>
              <a:buChar char="o"/>
            </a:pPr>
            <a:r>
              <a:rPr lang="en-US" sz="2400" dirty="0" smtClean="0"/>
              <a:t>Student reading level low </a:t>
            </a:r>
            <a:r>
              <a:rPr lang="en-US" dirty="0" smtClean="0"/>
              <a:t>(Ward, 2009)</a:t>
            </a:r>
          </a:p>
          <a:p>
            <a:pPr marL="228600" indent="-2286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228600" indent="-228600">
              <a:buFont typeface="Courier New" panose="02070309020205020404" pitchFamily="49" charset="0"/>
              <a:buChar char="o"/>
            </a:pPr>
            <a:r>
              <a:rPr lang="en-US" sz="2400" dirty="0" smtClean="0"/>
              <a:t>Needed to know what words and Multi-Word Units (MWU) students encounter </a:t>
            </a:r>
            <a:r>
              <a:rPr lang="en-US" dirty="0" smtClean="0"/>
              <a:t>(Nation, 2001)</a:t>
            </a:r>
          </a:p>
          <a:p>
            <a:pPr marL="228600" indent="-2286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228600" indent="-228600">
              <a:buFont typeface="Courier New" panose="02070309020205020404" pitchFamily="49" charset="0"/>
              <a:buChar char="o"/>
            </a:pPr>
            <a:r>
              <a:rPr lang="en-US" sz="2400" dirty="0" smtClean="0"/>
              <a:t>Needed to expose students to words multiple times </a:t>
            </a:r>
            <a:r>
              <a:rPr lang="en-US" dirty="0" smtClean="0"/>
              <a:t>(</a:t>
            </a:r>
            <a:r>
              <a:rPr lang="en-US" dirty="0" err="1" smtClean="0"/>
              <a:t>Tinkham</a:t>
            </a:r>
            <a:r>
              <a:rPr lang="en-US" dirty="0"/>
              <a:t>, 1993; Stahl, S., &amp; Fairbanks, </a:t>
            </a:r>
            <a:r>
              <a:rPr lang="en-US" dirty="0" smtClean="0"/>
              <a:t>M., 1986)</a:t>
            </a:r>
            <a:endParaRPr lang="en-US" dirty="0"/>
          </a:p>
        </p:txBody>
      </p:sp>
      <p:pic>
        <p:nvPicPr>
          <p:cNvPr id="1026" name="Picture 2" descr="http://www.a1-hometuition.com/wp-content/uploads/2013/10/reading-probl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7400"/>
            <a:ext cx="9134372" cy="607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37744"/>
            <a:ext cx="7290054" cy="1499616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“They </a:t>
            </a:r>
            <a:r>
              <a:rPr lang="en-US" i="1" dirty="0">
                <a:solidFill>
                  <a:srgbClr val="FF0000"/>
                </a:solidFill>
              </a:rPr>
              <a:t>can’t even read the exam </a:t>
            </a:r>
            <a:r>
              <a:rPr lang="en-US" i="1" dirty="0" smtClean="0">
                <a:solidFill>
                  <a:srgbClr val="FF0000"/>
                </a:solidFill>
              </a:rPr>
              <a:t>questions”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179320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“Lilliputian</a:t>
            </a:r>
            <a:r>
              <a:rPr lang="en-US" dirty="0"/>
              <a:t>”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Teachers choose words they like</a:t>
            </a:r>
          </a:p>
          <a:p>
            <a:pPr marL="228600" indent="-2286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 teacher cannot rely solely on their own judgment</a:t>
            </a:r>
          </a:p>
          <a:p>
            <a:pPr marL="228600" indent="-2286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Need something more objective</a:t>
            </a:r>
          </a:p>
          <a:p>
            <a:pPr marL="228600" indent="-2286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Students’ needs not addressed</a:t>
            </a:r>
          </a:p>
          <a:p>
            <a:pPr marL="228600" indent="-2286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What to do?</a:t>
            </a:r>
            <a:endParaRPr lang="en-US" sz="2400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200" i="1" dirty="0" smtClean="0"/>
              <a:t>Make a corpus</a:t>
            </a:r>
            <a:endParaRPr lang="th-TH" sz="3200" i="1" dirty="0"/>
          </a:p>
        </p:txBody>
      </p:sp>
    </p:spTree>
    <p:extLst>
      <p:ext uri="{BB962C8B-B14F-4D97-AF65-F5344CB8AC3E}">
        <p14:creationId xmlns:p14="http://schemas.microsoft.com/office/powerpoint/2010/main" val="324418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the </a:t>
            </a:r>
            <a:r>
              <a:rPr lang="en-US" dirty="0" smtClean="0"/>
              <a:t>AWL, etc</a:t>
            </a:r>
            <a:r>
              <a:rPr lang="en-US" dirty="0" smtClean="0"/>
              <a:t>…?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AWL: limited science coverage; no engineering</a:t>
            </a:r>
          </a:p>
          <a:p>
            <a:pPr marL="228600" indent="-2286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Ward’s </a:t>
            </a:r>
            <a:r>
              <a:rPr lang="en-US" sz="2800" b="1" i="1" dirty="0" smtClean="0"/>
              <a:t>Basic Engineering </a:t>
            </a:r>
            <a:r>
              <a:rPr lang="en-US" sz="2800" b="1" i="1" dirty="0" smtClean="0"/>
              <a:t>List</a:t>
            </a:r>
            <a:r>
              <a:rPr lang="en-US" sz="3200" dirty="0" smtClean="0"/>
              <a:t>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chemical</a:t>
            </a:r>
            <a:r>
              <a:rPr lang="en-US" sz="2800" dirty="0" smtClean="0"/>
              <a:t>, civil, electrical, </a:t>
            </a:r>
            <a:r>
              <a:rPr lang="en-US" sz="2800" dirty="0" smtClean="0"/>
              <a:t>industrial, mechanical</a:t>
            </a:r>
            <a:endParaRPr lang="en-US" sz="2800" dirty="0" smtClean="0"/>
          </a:p>
          <a:p>
            <a:pPr marL="228600" indent="-2286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No phrases or </a:t>
            </a:r>
            <a:r>
              <a:rPr lang="en-US" sz="2800" dirty="0" smtClean="0"/>
              <a:t>collocations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1440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the Academic Formulas List?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9250" indent="-34448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C</a:t>
            </a:r>
            <a:r>
              <a:rPr lang="en-US" sz="2800" dirty="0" smtClean="0"/>
              <a:t>overs many subject areas:</a:t>
            </a:r>
            <a:br>
              <a:rPr lang="en-US" sz="2800" dirty="0" smtClean="0"/>
            </a:br>
            <a:r>
              <a:rPr lang="en-US" sz="2400" i="1" dirty="0" smtClean="0"/>
              <a:t>Humanities, Arts, Social Sciences, Medicine</a:t>
            </a:r>
          </a:p>
          <a:p>
            <a:pPr marL="349250" indent="-34448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S</a:t>
            </a:r>
            <a:r>
              <a:rPr lang="en-US" sz="2800" dirty="0" smtClean="0"/>
              <a:t>peaking and listening</a:t>
            </a:r>
          </a:p>
          <a:p>
            <a:pPr marL="349250" indent="-34448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Written engineering: less than 10% of word count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50910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CEEM Principles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dirty="0" smtClean="0"/>
              <a:t>Lexical-grammatical approach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dirty="0" smtClean="0"/>
              <a:t>Form, meaning and usage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dirty="0" smtClean="0"/>
              <a:t>Multi-word units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dirty="0" smtClean="0"/>
              <a:t>Phrases are based on most common words</a:t>
            </a:r>
          </a:p>
        </p:txBody>
      </p:sp>
    </p:spTree>
    <p:extLst>
      <p:ext uri="{BB962C8B-B14F-4D97-AF65-F5344CB8AC3E}">
        <p14:creationId xmlns:p14="http://schemas.microsoft.com/office/powerpoint/2010/main" val="38435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CEEM Principles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Flexibility and variety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Encourages noticing (induction)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Develops automaticity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Incorporates game like uses suitable for mobile devices and repeated use</a:t>
            </a:r>
          </a:p>
        </p:txBody>
      </p:sp>
    </p:spTree>
    <p:extLst>
      <p:ext uri="{BB962C8B-B14F-4D97-AF65-F5344CB8AC3E}">
        <p14:creationId xmlns:p14="http://schemas.microsoft.com/office/powerpoint/2010/main" val="6368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934</TotalTime>
  <Words>783</Words>
  <Application>Microsoft Office PowerPoint</Application>
  <PresentationFormat>On-screen Show (4:3)</PresentationFormat>
  <Paragraphs>119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Courier New</vt:lpstr>
      <vt:lpstr>FreesiaUPC</vt:lpstr>
      <vt:lpstr>Tw Cen MT</vt:lpstr>
      <vt:lpstr>Tw Cen MT Condensed</vt:lpstr>
      <vt:lpstr>Wingdings 3</vt:lpstr>
      <vt:lpstr>Integral</vt:lpstr>
      <vt:lpstr>PowerPoint Presentation</vt:lpstr>
      <vt:lpstr>Quiz</vt:lpstr>
      <vt:lpstr>What was the motivation for this project?</vt:lpstr>
      <vt:lpstr>“They can’t even read the exam questions”</vt:lpstr>
      <vt:lpstr>“Lilliputian”</vt:lpstr>
      <vt:lpstr>What about the AWL, etc…?</vt:lpstr>
      <vt:lpstr>What about the Academic Formulas List?</vt:lpstr>
      <vt:lpstr>CEEM Principles </vt:lpstr>
      <vt:lpstr>CEEM Principles </vt:lpstr>
      <vt:lpstr>CEEM Objectives</vt:lpstr>
      <vt:lpstr>The Website</vt:lpstr>
      <vt:lpstr>Activities Type 1 - Fun</vt:lpstr>
      <vt:lpstr>Activity Type 2 - Challenge</vt:lpstr>
      <vt:lpstr>Future Plans</vt:lpstr>
      <vt:lpstr>Conclusion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web-based learning of corpus-generated phrases</dc:title>
  <dc:creator>dgraham</dc:creator>
  <cp:lastModifiedBy>dgraham</cp:lastModifiedBy>
  <cp:revision>88</cp:revision>
  <cp:lastPrinted>2013-11-19T05:46:08Z</cp:lastPrinted>
  <dcterms:created xsi:type="dcterms:W3CDTF">2013-10-17T01:55:04Z</dcterms:created>
  <dcterms:modified xsi:type="dcterms:W3CDTF">2013-11-20T07:22:43Z</dcterms:modified>
</cp:coreProperties>
</file>